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4.xml" ContentType="application/vnd.openxmlformats-officedocument.presentationml.slide+xml"/>
  <Override PartName="/ppt/slides/slide31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32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43.xml" ContentType="application/vnd.openxmlformats-officedocument.presentationml.slide+xml"/>
  <Override PartName="/ppt/slides/slide47.xml" ContentType="application/vnd.openxmlformats-officedocument.presentationml.slide+xml"/>
  <Override PartName="/ppt/slides/slide41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42.xml" ContentType="application/vnd.openxmlformats-officedocument.presentationml.slide+xml"/>
  <Override PartName="/ppt/slides/slide38.xml" ContentType="application/vnd.openxmlformats-officedocument.presentationml.slide+xml"/>
  <Override PartName="/ppt/slides/slide40.xml" ContentType="application/vnd.openxmlformats-officedocument.presentationml.slide+xml"/>
  <Override PartName="/ppt/slides/slide37.xml" ContentType="application/vnd.openxmlformats-officedocument.presentationml.slide+xml"/>
  <Override PartName="/ppt/slides/slide39.xml" ContentType="application/vnd.openxmlformats-officedocument.presentationml.slide+xml"/>
  <Override PartName="/ppt/notesSlides/notesSlide30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3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35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26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3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gs/tag3.xml" ContentType="application/vnd.openxmlformats-officedocument.presentationml.tags+xml"/>
  <Override PartName="/ppt/tags/tag15.xml" ContentType="application/vnd.openxmlformats-officedocument.presentationml.tags+xml"/>
  <Override PartName="/ppt/tags/tag8.xml" ContentType="application/vnd.openxmlformats-officedocument.presentationml.tags+xml"/>
  <Override PartName="/ppt/tags/tag17.xml" ContentType="application/vnd.openxmlformats-officedocument.presentationml.tags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14.xml" ContentType="application/vnd.openxmlformats-officedocument.presentationml.tags+xml"/>
  <Override PartName="/ppt/tags/tag13.xml" ContentType="application/vnd.openxmlformats-officedocument.presentationml.tags+xml"/>
  <Override PartName="/ppt/tags/tag12.xml" ContentType="application/vnd.openxmlformats-officedocument.presentationml.tag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11.xml" ContentType="application/vnd.openxmlformats-officedocument.presentationml.tags+xml"/>
  <Override PartName="/ppt/tags/tag4.xml" ContentType="application/vnd.openxmlformats-officedocument.presentationml.tags+xml"/>
  <Override PartName="/ppt/tags/tag10.xml" ContentType="application/vnd.openxmlformats-officedocument.presentationml.tags+xml"/>
  <Override PartName="/ppt/tags/tag9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  <Override PartName="/customXml/itemProps5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53"/>
  </p:notesMasterIdLst>
  <p:handoutMasterIdLst>
    <p:handoutMasterId r:id="rId54"/>
  </p:handoutMasterIdLst>
  <p:sldIdLst>
    <p:sldId id="259" r:id="rId2"/>
    <p:sldId id="288" r:id="rId3"/>
    <p:sldId id="289" r:id="rId4"/>
    <p:sldId id="261" r:id="rId5"/>
    <p:sldId id="281" r:id="rId6"/>
    <p:sldId id="282" r:id="rId7"/>
    <p:sldId id="283" r:id="rId8"/>
    <p:sldId id="297" r:id="rId9"/>
    <p:sldId id="284" r:id="rId10"/>
    <p:sldId id="262" r:id="rId11"/>
    <p:sldId id="290" r:id="rId12"/>
    <p:sldId id="292" r:id="rId13"/>
    <p:sldId id="291" r:id="rId14"/>
    <p:sldId id="293" r:id="rId15"/>
    <p:sldId id="294" r:id="rId16"/>
    <p:sldId id="295" r:id="rId17"/>
    <p:sldId id="296" r:id="rId18"/>
    <p:sldId id="298" r:id="rId19"/>
    <p:sldId id="299" r:id="rId20"/>
    <p:sldId id="300" r:id="rId21"/>
    <p:sldId id="301" r:id="rId22"/>
    <p:sldId id="302" r:id="rId23"/>
    <p:sldId id="303" r:id="rId24"/>
    <p:sldId id="304" r:id="rId25"/>
    <p:sldId id="305" r:id="rId26"/>
    <p:sldId id="306" r:id="rId27"/>
    <p:sldId id="307" r:id="rId28"/>
    <p:sldId id="308" r:id="rId29"/>
    <p:sldId id="309" r:id="rId30"/>
    <p:sldId id="310" r:id="rId31"/>
    <p:sldId id="311" r:id="rId32"/>
    <p:sldId id="312" r:id="rId33"/>
    <p:sldId id="313" r:id="rId34"/>
    <p:sldId id="314" r:id="rId35"/>
    <p:sldId id="318" r:id="rId36"/>
    <p:sldId id="319" r:id="rId37"/>
    <p:sldId id="320" r:id="rId38"/>
    <p:sldId id="321" r:id="rId39"/>
    <p:sldId id="322" r:id="rId40"/>
    <p:sldId id="323" r:id="rId41"/>
    <p:sldId id="324" r:id="rId42"/>
    <p:sldId id="325" r:id="rId43"/>
    <p:sldId id="326" r:id="rId44"/>
    <p:sldId id="327" r:id="rId45"/>
    <p:sldId id="328" r:id="rId46"/>
    <p:sldId id="329" r:id="rId47"/>
    <p:sldId id="330" r:id="rId48"/>
    <p:sldId id="331" r:id="rId49"/>
    <p:sldId id="332" r:id="rId50"/>
    <p:sldId id="333" r:id="rId51"/>
    <p:sldId id="334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79CC93D-E52E-4D84-901B-11D7331DD495}">
          <p14:sldIdLst>
            <p14:sldId id="259"/>
            <p14:sldId id="288"/>
          </p14:sldIdLst>
        </p14:section>
        <p14:section name="RD_DSN" id="{C070E151-EBB6-480B-81CE-10F911CF2840}">
          <p14:sldIdLst>
            <p14:sldId id="289"/>
            <p14:sldId id="261"/>
            <p14:sldId id="281"/>
            <p14:sldId id="282"/>
            <p14:sldId id="283"/>
            <p14:sldId id="297"/>
            <p14:sldId id="284"/>
            <p14:sldId id="262"/>
            <p14:sldId id="290"/>
            <p14:sldId id="292"/>
            <p14:sldId id="291"/>
            <p14:sldId id="293"/>
            <p14:sldId id="294"/>
            <p14:sldId id="295"/>
            <p14:sldId id="296"/>
            <p14:sldId id="298"/>
            <p14:sldId id="299"/>
            <p14:sldId id="300"/>
            <p14:sldId id="301"/>
            <p14:sldId id="302"/>
            <p14:sldId id="303"/>
            <p14:sldId id="304"/>
            <p14:sldId id="305"/>
            <p14:sldId id="306"/>
            <p14:sldId id="307"/>
            <p14:sldId id="308"/>
            <p14:sldId id="309"/>
            <p14:sldId id="310"/>
            <p14:sldId id="311"/>
            <p14:sldId id="312"/>
            <p14:sldId id="313"/>
            <p14:sldId id="314"/>
            <p14:sldId id="318"/>
            <p14:sldId id="319"/>
            <p14:sldId id="320"/>
            <p14:sldId id="321"/>
            <p14:sldId id="322"/>
            <p14:sldId id="323"/>
            <p14:sldId id="324"/>
            <p14:sldId id="325"/>
            <p14:sldId id="326"/>
            <p14:sldId id="327"/>
            <p14:sldId id="328"/>
            <p14:sldId id="329"/>
            <p14:sldId id="330"/>
            <p14:sldId id="331"/>
            <p14:sldId id="332"/>
            <p14:sldId id="333"/>
            <p14:sldId id="33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ED6"/>
    <a:srgbClr val="0033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74" autoAdjust="0"/>
    <p:restoredTop sz="83977" autoAdjust="0"/>
  </p:normalViewPr>
  <p:slideViewPr>
    <p:cSldViewPr>
      <p:cViewPr varScale="1">
        <p:scale>
          <a:sx n="112" d="100"/>
          <a:sy n="112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63" Type="http://schemas.openxmlformats.org/officeDocument/2006/relationships/customXml" Target="../customXml/item5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customXml" Target="../customXml/item3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customXml" Target="../customXml/item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62" Type="http://schemas.openxmlformats.org/officeDocument/2006/relationships/customXml" Target="../customXml/item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3FDC75-7F73-4A4A-A77C-09AADF00E0EA}" type="datetimeFigureOut">
              <a:rPr lang="en-US" smtClean="0"/>
              <a:pPr/>
              <a:t>12/2/2014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9226BF-1F13-42D3-80DC-373E7ADD1E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294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AEF76B-3757-4A0B-AF93-28494465C1DD}" type="datetimeFigureOut">
              <a:rPr lang="en-US" smtClean="0"/>
              <a:pPr/>
              <a:t>12/2/2014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693FD4-8F83-4EF7-AC3F-0DC0388986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460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1200" b="1" dirty="0" smtClean="0"/>
              <a:t>Notes</a:t>
            </a:r>
          </a:p>
          <a:p>
            <a:pPr lvl="0"/>
            <a:r>
              <a:rPr lang="en-US" sz="1200" dirty="0" smtClean="0"/>
              <a:t>Use mainly</a:t>
            </a:r>
            <a:r>
              <a:rPr lang="en-US" sz="1200" baseline="0" dirty="0" smtClean="0"/>
              <a:t> for Roadway production tools in combination with Microstation and Geopak.</a:t>
            </a:r>
            <a:endParaRPr lang="en-US" sz="1200" dirty="0" smtClean="0"/>
          </a:p>
          <a:p>
            <a:pPr lvl="0"/>
            <a:endParaRPr lang="en-US" sz="120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pPr marL="228600" indent="-228600">
              <a:buFont typeface="+mj-lt"/>
              <a:buNone/>
            </a:pPr>
            <a:endParaRPr lang="en-US" sz="1200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539750" y="503238"/>
            <a:ext cx="3143250" cy="2359025"/>
          </a:xfr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pPr marL="228600" indent="-228600">
              <a:buFont typeface="+mj-lt"/>
              <a:buNone/>
            </a:pPr>
            <a:endParaRPr lang="en-US" sz="1200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539750" y="503238"/>
            <a:ext cx="3143250" cy="2359025"/>
          </a:xfr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pPr marL="228600" indent="-228600">
              <a:buFont typeface="+mj-lt"/>
              <a:buNone/>
            </a:pPr>
            <a:r>
              <a:rPr lang="en-US" sz="1200" dirty="0" smtClean="0"/>
              <a:t>Text file</a:t>
            </a:r>
            <a:r>
              <a:rPr lang="en-US" sz="1200" baseline="0" dirty="0" smtClean="0"/>
              <a:t> is “appended” not overwritten.</a:t>
            </a:r>
            <a:endParaRPr lang="en-US" sz="1200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539750" y="503238"/>
            <a:ext cx="3143250" cy="2359025"/>
          </a:xfr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pPr marL="228600" indent="-228600">
              <a:buFont typeface="+mj-lt"/>
              <a:buNone/>
            </a:pPr>
            <a:r>
              <a:rPr lang="en-US" sz="1200" dirty="0" smtClean="0"/>
              <a:t>Originally</a:t>
            </a:r>
            <a:r>
              <a:rPr lang="en-US" sz="1200" baseline="0" dirty="0" smtClean="0"/>
              <a:t> BridgeR.MA</a:t>
            </a:r>
            <a:endParaRPr lang="en-US" sz="1200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539750" y="503238"/>
            <a:ext cx="3143250" cy="2359025"/>
          </a:xfr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pPr marL="228600" indent="-228600">
              <a:buFont typeface="+mj-lt"/>
              <a:buNone/>
            </a:pPr>
            <a:r>
              <a:rPr lang="en-US" sz="1200" dirty="0" smtClean="0"/>
              <a:t>B5239_ls_1c.dgn</a:t>
            </a:r>
          </a:p>
          <a:p>
            <a:pPr marL="228600" indent="-228600">
              <a:buFont typeface="+mj-lt"/>
              <a:buNone/>
            </a:pPr>
            <a:endParaRPr lang="en-US" sz="1200" dirty="0" smtClean="0"/>
          </a:p>
          <a:p>
            <a:pPr marL="228600" indent="-228600">
              <a:buFont typeface="+mj-lt"/>
              <a:buNone/>
            </a:pPr>
            <a:r>
              <a:rPr lang="en-US" sz="1200" dirty="0" smtClean="0"/>
              <a:t>Check if needed.</a:t>
            </a:r>
          </a:p>
          <a:p>
            <a:pPr marL="228600" indent="-228600">
              <a:buFont typeface="+mj-lt"/>
              <a:buNone/>
            </a:pPr>
            <a:endParaRPr lang="en-US" sz="1200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539750" y="503238"/>
            <a:ext cx="3143250" cy="2359025"/>
          </a:xfr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pPr marL="228600" indent="-228600">
              <a:buFont typeface="+mj-lt"/>
              <a:buNone/>
            </a:pPr>
            <a:endParaRPr lang="en-US" sz="1200" dirty="0" smtClean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539750" y="503238"/>
            <a:ext cx="3143250" cy="2359025"/>
          </a:xfr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pPr marL="228600" indent="-228600">
              <a:buFont typeface="+mj-lt"/>
              <a:buNone/>
            </a:pPr>
            <a:endParaRPr lang="en-US" sz="1200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539750" y="503238"/>
            <a:ext cx="3143250" cy="2359025"/>
          </a:xfr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pPr marL="228600" indent="-228600">
              <a:buFont typeface="+mj-lt"/>
              <a:buNone/>
            </a:pPr>
            <a:endParaRPr lang="en-US" sz="1200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539750" y="503238"/>
            <a:ext cx="3143250" cy="2359025"/>
          </a:xfr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pPr marL="228600" indent="-228600">
              <a:buFont typeface="+mj-lt"/>
              <a:buNone/>
            </a:pPr>
            <a:endParaRPr lang="en-US" sz="1200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539750" y="503238"/>
            <a:ext cx="3143250" cy="2359025"/>
          </a:xfr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pPr marL="228600" indent="-228600">
              <a:buFont typeface="+mj-lt"/>
              <a:buNone/>
            </a:pPr>
            <a:endParaRPr lang="en-US" sz="1200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539750" y="503238"/>
            <a:ext cx="3143250" cy="2359025"/>
          </a:xfr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Added to Roadway Standard</a:t>
            </a:r>
            <a:r>
              <a:rPr lang="en-US" baseline="0" dirty="0" smtClean="0"/>
              <a:t> Tasks.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4030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pPr marL="228600" indent="-228600">
              <a:buFont typeface="+mj-lt"/>
              <a:buNone/>
            </a:pPr>
            <a:endParaRPr lang="en-US" sz="1200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539750" y="503238"/>
            <a:ext cx="3143250" cy="2359025"/>
          </a:xfr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pPr marL="228600" indent="-228600">
              <a:buFont typeface="+mj-lt"/>
              <a:buNone/>
            </a:pPr>
            <a:endParaRPr lang="en-US" sz="1200" dirty="0" smtClean="0"/>
          </a:p>
          <a:p>
            <a:pPr marL="228600" indent="-228600">
              <a:buFont typeface="+mj-lt"/>
              <a:buNone/>
            </a:pPr>
            <a:endParaRPr lang="en-US" sz="1200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539750" y="503238"/>
            <a:ext cx="3143250" cy="2359025"/>
          </a:xfr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pPr marL="228600" indent="-228600">
              <a:buFont typeface="+mj-lt"/>
              <a:buNone/>
            </a:pPr>
            <a:endParaRPr lang="en-US" sz="1200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539750" y="503238"/>
            <a:ext cx="3143250" cy="2359025"/>
          </a:xfr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pPr marL="228600" indent="-228600">
              <a:buFont typeface="+mj-lt"/>
              <a:buNone/>
            </a:pPr>
            <a:endParaRPr lang="en-US" sz="1200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539750" y="503238"/>
            <a:ext cx="3143250" cy="2359025"/>
          </a:xfr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pPr marL="228600" indent="-228600">
              <a:buFont typeface="+mj-lt"/>
              <a:buNone/>
            </a:pPr>
            <a:endParaRPr lang="en-US" sz="1200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539750" y="503238"/>
            <a:ext cx="3143250" cy="2359025"/>
          </a:xfr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pPr marL="228600" indent="-228600">
              <a:buFont typeface="+mj-lt"/>
              <a:buNone/>
            </a:pPr>
            <a:endParaRPr lang="en-US" sz="1200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539750" y="503238"/>
            <a:ext cx="3143250" cy="2359025"/>
          </a:xfr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pPr marL="228600" indent="-228600">
              <a:buFont typeface="+mj-lt"/>
              <a:buNone/>
            </a:pPr>
            <a:endParaRPr lang="en-US" sz="1200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539750" y="503238"/>
            <a:ext cx="3143250" cy="2359025"/>
          </a:xfr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pPr marL="228600" indent="-228600">
              <a:buFont typeface="+mj-lt"/>
              <a:buNone/>
            </a:pPr>
            <a:endParaRPr lang="en-US" sz="1200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539750" y="503238"/>
            <a:ext cx="3143250" cy="2359025"/>
          </a:xfr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pPr marL="228600" indent="-228600">
              <a:buFont typeface="+mj-lt"/>
              <a:buNone/>
            </a:pPr>
            <a:endParaRPr lang="en-US" sz="1200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539750" y="503238"/>
            <a:ext cx="3143250" cy="2359025"/>
          </a:xfr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pPr marL="228600" indent="-228600">
              <a:buFont typeface="+mj-lt"/>
              <a:buNone/>
            </a:pPr>
            <a:endParaRPr lang="en-US" sz="1200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539750" y="503238"/>
            <a:ext cx="3143250" cy="2359025"/>
          </a:xfr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Updated</a:t>
            </a:r>
            <a:r>
              <a:rPr lang="en-US" baseline="0" dirty="0" smtClean="0"/>
              <a:t> from our legacy tools (forever).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pPr marL="228600" indent="-228600">
              <a:buFont typeface="+mj-lt"/>
              <a:buNone/>
            </a:pPr>
            <a:endParaRPr lang="en-US" sz="1200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539750" y="503238"/>
            <a:ext cx="3143250" cy="2359025"/>
          </a:xfr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pPr marL="228600" indent="-228600">
              <a:buFont typeface="+mj-lt"/>
              <a:buNone/>
            </a:pPr>
            <a:endParaRPr lang="en-US" sz="1200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539750" y="503238"/>
            <a:ext cx="3143250" cy="2359025"/>
          </a:xfr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sz="1200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539750" y="503238"/>
            <a:ext cx="3143250" cy="2359025"/>
          </a:xfr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pPr marL="228600" indent="-228600">
              <a:buFont typeface="+mj-lt"/>
              <a:buNone/>
            </a:pPr>
            <a:endParaRPr lang="en-US" sz="1200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539750" y="503238"/>
            <a:ext cx="3143250" cy="2359025"/>
          </a:xfr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Created</a:t>
            </a:r>
            <a:r>
              <a:rPr lang="en-US" baseline="0" dirty="0" smtClean="0"/>
              <a:t> when I was a Technician in the mid 1990’s.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Riprap</a:t>
            </a:r>
            <a:r>
              <a:rPr lang="en-US" baseline="0" dirty="0" smtClean="0"/>
              <a:t> program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0381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Created</a:t>
            </a:r>
            <a:r>
              <a:rPr lang="en-US" baseline="0" dirty="0" smtClean="0"/>
              <a:t> when I was a Technician in the mid 1990’s.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Current version is</a:t>
            </a:r>
            <a:r>
              <a:rPr lang="en-US" baseline="0" dirty="0" smtClean="0"/>
              <a:t> 8.1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Remap level number to level</a:t>
            </a:r>
            <a:r>
              <a:rPr lang="en-US" baseline="0" dirty="0" smtClean="0"/>
              <a:t> name. Can be used to remap level names.</a:t>
            </a:r>
          </a:p>
          <a:p>
            <a:endParaRPr lang="en-US" baseline="0" dirty="0" smtClean="0"/>
          </a:p>
          <a:p>
            <a:r>
              <a:rPr lang="en-US" dirty="0" smtClean="0"/>
              <a:t>C:\NCDOT_V8_WORKSPACE\ROADWAY_STDS\Standards\data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C:\NCDOT_V8_WORKSPACE\ROADWAY_STDS\Standards\mdlapps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2028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Demo1.dgn</a:t>
            </a:r>
          </a:p>
          <a:p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(50 Scale) Border Height – 500’ Dual/1025’ Single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25’ Gap for Stations Labels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Construct Rectangular Array for Elevations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Border Length – 50’ Divisible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sz="1200" dirty="0" smtClean="0"/>
              <a:t>Revised this Monday</a:t>
            </a:r>
            <a:r>
              <a:rPr lang="en-US" sz="1200" dirty="0" smtClean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sz="120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sz="1200" dirty="0" smtClean="0"/>
              <a:t>Enhancement</a:t>
            </a:r>
            <a:r>
              <a:rPr lang="en-US" sz="1200" baseline="0" dirty="0" smtClean="0"/>
              <a:t> to trim EOT on future version.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sz="1200" baseline="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sz="1200" baseline="0" dirty="0" smtClean="0"/>
              <a:t>Civil Geometry???</a:t>
            </a:r>
            <a:endParaRPr lang="en-US" sz="1200" dirty="0" smtClean="0"/>
          </a:p>
          <a:p>
            <a:pPr marL="228600" indent="-228600">
              <a:buFont typeface="+mj-lt"/>
              <a:buNone/>
            </a:pPr>
            <a:endParaRPr lang="en-US" sz="1200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539750" y="503238"/>
            <a:ext cx="3143250" cy="2359025"/>
          </a:xfr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>
              <a:defRPr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>
              <a:buNone/>
              <a:defRPr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Company Logo</a:t>
            </a:r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12/2/2014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12/2/2014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fld id="{757B281C-5159-4971-8228-52B9A72E9ED2}" type="datetimeFigureOut">
              <a:rPr lang="en-US" smtClean="0"/>
              <a:pPr/>
              <a:t>12/2/2014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>
              <a:defRPr sz="4000"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12/2/2014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Company Logo</a:t>
            </a:r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>
              <a:defRPr lang="en-US" dirty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>
              <a:defRPr sz="32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12/2/2014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12/2/2014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12/2/2014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12/2/2014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12/2/2014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12/2/2014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12/2/2014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807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B281C-5159-4971-8228-52B9A72E9ED2}" type="datetimeFigureOut">
              <a:rPr lang="en-US" smtClean="0"/>
              <a:pPr/>
              <a:t>12/2/2014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2400" y="-109183"/>
            <a:ext cx="818707" cy="70831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54" r:id="rId10"/>
    <p:sldLayoutId id="2147483655" r:id="rId11"/>
    <p:sldLayoutId id="2147483663" r:id="rId12"/>
  </p:sldLayoutIdLst>
  <p:transition spd="slow">
    <p:wipe dir="d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lang="en-US" sz="4400" kern="1200" dirty="0" smtClean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onnect.ncdot.gov/projects/Roadway/Training/Three%20Center%20Curve.pdf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Relationship Id="rId5" Type="http://schemas.openxmlformats.org/officeDocument/2006/relationships/hyperlink" Target="https://connect.ncdot.gov/projects/Roadway/Training/Gore%20Area%20Calculation%20Program.pdf" TargetMode="External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8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3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1.xml"/><Relationship Id="rId4" Type="http://schemas.openxmlformats.org/officeDocument/2006/relationships/image" Target="../media/image6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6.xml"/><Relationship Id="rId4" Type="http://schemas.openxmlformats.org/officeDocument/2006/relationships/image" Target="../media/image76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7.xml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8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381000" y="1828800"/>
            <a:ext cx="8618624" cy="1470025"/>
          </a:xfrm>
        </p:spPr>
        <p:txBody>
          <a:bodyPr/>
          <a:lstStyle/>
          <a:p>
            <a:r>
              <a:rPr lang="en-US" dirty="0" smtClean="0"/>
              <a:t>NCDOT ROADWAY DESIGN TOOLS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3581400" y="4648200"/>
            <a:ext cx="4772528" cy="9906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+mn-lt"/>
              </a:rPr>
              <a:t>Oak Thammavong</a:t>
            </a:r>
          </a:p>
          <a:p>
            <a:r>
              <a:rPr lang="en-US" sz="2400" dirty="0" smtClean="0">
                <a:latin typeface="+mn-lt"/>
              </a:rPr>
              <a:t>December 3, 2014</a:t>
            </a:r>
            <a:endParaRPr lang="en-US" sz="2400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67000" y="566410"/>
            <a:ext cx="520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2014 NCLUG Winter Conference</a:t>
            </a:r>
            <a:endParaRPr lang="en-US" sz="2800" dirty="0"/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381000"/>
            <a:ext cx="77186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/>
              <a:t>TCCurve</a:t>
            </a:r>
            <a:endParaRPr lang="en-US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730864" y="1219200"/>
            <a:ext cx="436109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hlinkClick r:id="rId3"/>
              </a:rPr>
              <a:t>Three Center Curve</a:t>
            </a:r>
            <a:endParaRPr lang="en-US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2004 AASHTO Exhibit 9-19 thru 9-20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917" y="2971800"/>
            <a:ext cx="2809875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7534" y="406400"/>
            <a:ext cx="2524125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381000"/>
            <a:ext cx="8000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/>
              <a:t>NCWedge</a:t>
            </a:r>
            <a:endParaRPr lang="en-US" sz="4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449" y="381000"/>
            <a:ext cx="23431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600200"/>
            <a:ext cx="1695450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30864" y="1219200"/>
            <a:ext cx="436109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Roadway </a:t>
            </a:r>
            <a:r>
              <a:rPr lang="en-US" sz="3200" dirty="0" err="1" smtClean="0"/>
              <a:t>Sundowning</a:t>
            </a:r>
            <a:r>
              <a:rPr lang="en-US" sz="3200" dirty="0" smtClean="0"/>
              <a:t> Tools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Requires Geopak Shapes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GPK, XSC, &amp; EOP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Corridor Modeling Overlay Components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19357069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8200" y="381000"/>
            <a:ext cx="77723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/>
              <a:t>ROWCheck</a:t>
            </a:r>
            <a:endParaRPr lang="en-US" sz="4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382" y="441870"/>
            <a:ext cx="23431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107" y="1447800"/>
            <a:ext cx="29337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30864" y="1219200"/>
            <a:ext cx="490793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Roadway </a:t>
            </a:r>
            <a:r>
              <a:rPr lang="en-US" sz="3200" dirty="0" err="1" smtClean="0"/>
              <a:t>Sundowning</a:t>
            </a:r>
            <a:r>
              <a:rPr lang="en-US" sz="3200" dirty="0" smtClean="0"/>
              <a:t> Tools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Check for Correct Level </a:t>
            </a:r>
            <a:r>
              <a:rPr lang="en-US" sz="3200" dirty="0" err="1" smtClean="0"/>
              <a:t>Symbology</a:t>
            </a:r>
            <a:r>
              <a:rPr lang="en-US" sz="3200" dirty="0" smtClean="0"/>
              <a:t> and Order of ROW and Easements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Done Before Deed Draft</a:t>
            </a:r>
          </a:p>
        </p:txBody>
      </p:sp>
    </p:spTree>
    <p:extLst>
      <p:ext uri="{BB962C8B-B14F-4D97-AF65-F5344CB8AC3E}">
        <p14:creationId xmlns:p14="http://schemas.microsoft.com/office/powerpoint/2010/main" val="13451527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381000"/>
            <a:ext cx="79247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/>
              <a:t>RD_ROWParcels</a:t>
            </a:r>
            <a:endParaRPr lang="en-US" sz="4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449" y="757253"/>
            <a:ext cx="23431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928907"/>
            <a:ext cx="417195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30864" y="1219200"/>
            <a:ext cx="78035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ROW Parcel Index Sheet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Each Plan Sheet or Whole ROW File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Text - Not Text in Cell</a:t>
            </a: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Create .TXT File </a:t>
            </a:r>
            <a:r>
              <a:rPr lang="en-US" sz="3200" dirty="0" smtClean="0">
                <a:sym typeface="Wingdings" panose="05000000000000000000" pitchFamily="2" charset="2"/>
              </a:rPr>
              <a:t> Import ROWParcels.XLS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ym typeface="Wingdings" panose="05000000000000000000" pitchFamily="2" charset="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ym typeface="Wingdings" panose="05000000000000000000" pitchFamily="2" charset="2"/>
              </a:rPr>
              <a:t>Adjust &amp; Re-sort in ROWParcels.XLS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36832237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00" y="381000"/>
            <a:ext cx="78485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/>
              <a:t>RD_TSGen</a:t>
            </a:r>
            <a:endParaRPr lang="en-US" sz="4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449" y="381000"/>
            <a:ext cx="23431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191000"/>
            <a:ext cx="5724525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30864" y="1219200"/>
            <a:ext cx="780353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Typical Section Generator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Help Video in Roadway Workspace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May revert back to earlier simpler version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696845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381000"/>
            <a:ext cx="8000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/>
              <a:t>SurveyControl</a:t>
            </a:r>
            <a:endParaRPr lang="en-US" sz="4400" dirty="0"/>
          </a:p>
        </p:txBody>
      </p:sp>
      <p:pic>
        <p:nvPicPr>
          <p:cNvPr id="1026" name="Picture 2" descr="C:\Users\SOTHAM~1\AppData\Local\Temp\1\SNAGHTML2699b99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8982" y="441870"/>
            <a:ext cx="23431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30864" y="1219200"/>
            <a:ext cx="780353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ROW Marker Checker for L&amp;S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____ (10) PLACE "SURVEY CONTROL SHEETS" (APPLICABLE TO PROJECTS </a:t>
            </a:r>
            <a:r>
              <a:rPr lang="en-US" sz="3200" dirty="0" smtClean="0"/>
              <a:t>SENT TO </a:t>
            </a:r>
            <a:r>
              <a:rPr lang="en-US" sz="3200" dirty="0"/>
              <a:t>R/W AFTER 03-01-2003) IN THE 1 SERIES OF SHEETS AFTER </a:t>
            </a:r>
            <a:r>
              <a:rPr lang="en-US" sz="3200" dirty="0" smtClean="0"/>
              <a:t>THE "CONVENTIONAL </a:t>
            </a:r>
            <a:r>
              <a:rPr lang="en-US" sz="3200" dirty="0"/>
              <a:t>SYMBOLS" SHEET</a:t>
            </a:r>
            <a:r>
              <a:rPr lang="en-US" sz="3200" dirty="0" smtClean="0"/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060610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00" y="381000"/>
            <a:ext cx="78485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GACP</a:t>
            </a:r>
            <a:endParaRPr lang="en-US" sz="4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157" y="731853"/>
            <a:ext cx="23431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321" y="3581400"/>
            <a:ext cx="4145986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30864" y="990600"/>
            <a:ext cx="460313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Gore Area Computation Program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Roadway </a:t>
            </a:r>
            <a:r>
              <a:rPr lang="en-US" sz="3200" dirty="0" err="1" smtClean="0"/>
              <a:t>Sundowning</a:t>
            </a:r>
            <a:r>
              <a:rPr lang="en-US" sz="3200" dirty="0" smtClean="0"/>
              <a:t> Tools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Geopak Shapes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Online </a:t>
            </a:r>
            <a:r>
              <a:rPr lang="en-US" sz="3200" dirty="0" smtClean="0">
                <a:hlinkClick r:id="rId5"/>
              </a:rPr>
              <a:t>Help</a:t>
            </a:r>
            <a:endParaRPr lang="en-US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Corridor Modeling – Gore Tools</a:t>
            </a:r>
          </a:p>
        </p:txBody>
      </p:sp>
    </p:spTree>
    <p:extLst>
      <p:ext uri="{BB962C8B-B14F-4D97-AF65-F5344CB8AC3E}">
        <p14:creationId xmlns:p14="http://schemas.microsoft.com/office/powerpoint/2010/main" val="10943354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9" y="31376"/>
            <a:ext cx="9049871" cy="1362075"/>
          </a:xfrm>
        </p:spPr>
        <p:txBody>
          <a:bodyPr/>
          <a:lstStyle/>
          <a:p>
            <a:r>
              <a:rPr lang="en-US" dirty="0" smtClean="0"/>
              <a:t>RD_DDB</a:t>
            </a:r>
            <a:endParaRPr lang="en-US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9342" y="1219200"/>
            <a:ext cx="336232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1667" y="3429000"/>
            <a:ext cx="6553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Various Roadway Design &amp; Computation (D&amp;C) Manager Tools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May be </a:t>
            </a:r>
            <a:r>
              <a:rPr lang="en-US" sz="3200" dirty="0" err="1" smtClean="0"/>
              <a:t>sundowned</a:t>
            </a:r>
            <a:r>
              <a:rPr lang="en-US" sz="3200" dirty="0" smtClean="0"/>
              <a:t> by Bentley with SS4</a:t>
            </a:r>
          </a:p>
        </p:txBody>
      </p:sp>
    </p:spTree>
    <p:extLst>
      <p:ext uri="{BB962C8B-B14F-4D97-AF65-F5344CB8AC3E}">
        <p14:creationId xmlns:p14="http://schemas.microsoft.com/office/powerpoint/2010/main" val="2183364774"/>
      </p:ext>
    </p:extLst>
  </p:cSld>
  <p:clrMapOvr>
    <a:masterClrMapping/>
  </p:clrMapOvr>
  <p:transition spd="slow">
    <p:wipe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381000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/>
              <a:t>Payitems</a:t>
            </a:r>
            <a:r>
              <a:rPr lang="en-US" sz="4400" dirty="0" smtClean="0"/>
              <a:t> D&amp;C Manager</a:t>
            </a:r>
            <a:endParaRPr lang="en-US" sz="44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41870"/>
            <a:ext cx="23431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057400"/>
            <a:ext cx="3352800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02733" y="1752600"/>
            <a:ext cx="4419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Associated pay items for estimates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Automated quantities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Transport</a:t>
            </a:r>
          </a:p>
        </p:txBody>
      </p:sp>
    </p:spTree>
    <p:extLst>
      <p:ext uri="{BB962C8B-B14F-4D97-AF65-F5344CB8AC3E}">
        <p14:creationId xmlns:p14="http://schemas.microsoft.com/office/powerpoint/2010/main" val="19941523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381000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Draft/Design D&amp;C Manager</a:t>
            </a:r>
            <a:endParaRPr lang="en-US" sz="44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447800"/>
            <a:ext cx="23431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514600"/>
            <a:ext cx="3352800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02733" y="1752600"/>
            <a:ext cx="4419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Non-associated pay items for plans production</a:t>
            </a:r>
          </a:p>
          <a:p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Maybe replaced by Element Templates</a:t>
            </a:r>
          </a:p>
        </p:txBody>
      </p:sp>
    </p:spTree>
    <p:extLst>
      <p:ext uri="{BB962C8B-B14F-4D97-AF65-F5344CB8AC3E}">
        <p14:creationId xmlns:p14="http://schemas.microsoft.com/office/powerpoint/2010/main" val="4827241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838200"/>
            <a:ext cx="6858000" cy="1362075"/>
          </a:xfrm>
        </p:spPr>
        <p:txBody>
          <a:bodyPr/>
          <a:lstStyle/>
          <a:p>
            <a:r>
              <a:rPr lang="en-US" dirty="0" smtClean="0"/>
              <a:t>Which button do I push?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048000"/>
            <a:ext cx="3848100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1893367"/>
      </p:ext>
    </p:extLst>
  </p:cSld>
  <p:clrMapOvr>
    <a:masterClrMapping/>
  </p:clrMapOvr>
  <p:transition spd="slow">
    <p:wipe dir="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381000"/>
            <a:ext cx="845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Hearing Map D&amp;C Manager</a:t>
            </a:r>
            <a:endParaRPr lang="en-US" sz="44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295400"/>
            <a:ext cx="23431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438400"/>
            <a:ext cx="3352800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02733" y="1752600"/>
            <a:ext cx="4419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H</a:t>
            </a:r>
            <a:r>
              <a:rPr lang="en-US" sz="3200" dirty="0" smtClean="0"/>
              <a:t>earing maps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Workshop maps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Aerials</a:t>
            </a:r>
          </a:p>
        </p:txBody>
      </p:sp>
    </p:spTree>
    <p:extLst>
      <p:ext uri="{BB962C8B-B14F-4D97-AF65-F5344CB8AC3E}">
        <p14:creationId xmlns:p14="http://schemas.microsoft.com/office/powerpoint/2010/main" val="24337411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381000"/>
            <a:ext cx="79247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GGC D&amp;C Manager</a:t>
            </a:r>
            <a:endParaRPr lang="en-US" sz="4400" dirty="0"/>
          </a:p>
        </p:txBody>
      </p:sp>
      <p:pic>
        <p:nvPicPr>
          <p:cNvPr id="12292" name="Picture 4" descr="C:\Users\SOTHAM~1\AppData\Local\Temp\2\SNAGHTML22745fd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316" y="1150441"/>
            <a:ext cx="23431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4933" y="2057400"/>
            <a:ext cx="3352800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02733" y="1752600"/>
            <a:ext cx="4419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Geopak Graphical Criteria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Roadway </a:t>
            </a:r>
            <a:r>
              <a:rPr lang="en-US" sz="3200" dirty="0" err="1" smtClean="0"/>
              <a:t>sundowning</a:t>
            </a:r>
            <a:r>
              <a:rPr lang="en-US" sz="3200" dirty="0" smtClean="0"/>
              <a:t> tools</a:t>
            </a:r>
          </a:p>
        </p:txBody>
      </p:sp>
    </p:spTree>
    <p:extLst>
      <p:ext uri="{BB962C8B-B14F-4D97-AF65-F5344CB8AC3E}">
        <p14:creationId xmlns:p14="http://schemas.microsoft.com/office/powerpoint/2010/main" val="13191207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9" y="31376"/>
            <a:ext cx="9049871" cy="1362075"/>
          </a:xfrm>
        </p:spPr>
        <p:txBody>
          <a:bodyPr/>
          <a:lstStyle/>
          <a:p>
            <a:r>
              <a:rPr lang="en-US" dirty="0" smtClean="0"/>
              <a:t>RD_VBA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008" y="1295400"/>
            <a:ext cx="3667125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3200400"/>
            <a:ext cx="5105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Various VBA tools (not MDL applications (MA))</a:t>
            </a:r>
          </a:p>
        </p:txBody>
      </p:sp>
    </p:spTree>
    <p:extLst>
      <p:ext uri="{BB962C8B-B14F-4D97-AF65-F5344CB8AC3E}">
        <p14:creationId xmlns:p14="http://schemas.microsoft.com/office/powerpoint/2010/main" val="740548853"/>
      </p:ext>
    </p:extLst>
  </p:cSld>
  <p:clrMapOvr>
    <a:masterClrMapping/>
  </p:clrMapOvr>
  <p:transition spd="slow">
    <p:wipe dir="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381000"/>
            <a:ext cx="845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/>
              <a:t>ModNav</a:t>
            </a:r>
            <a:endParaRPr lang="en-US" sz="44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02741"/>
            <a:ext cx="23431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600200"/>
            <a:ext cx="180975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2000" y="1447799"/>
            <a:ext cx="54864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Microstation Model Navigator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Navigate through various Microstation models in a single DGN file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Idea for cross section XPL</a:t>
            </a:r>
          </a:p>
        </p:txBody>
      </p:sp>
    </p:spTree>
    <p:extLst>
      <p:ext uri="{BB962C8B-B14F-4D97-AF65-F5344CB8AC3E}">
        <p14:creationId xmlns:p14="http://schemas.microsoft.com/office/powerpoint/2010/main" val="22600696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398928"/>
            <a:ext cx="845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/>
              <a:t>XSMovie</a:t>
            </a:r>
            <a:endParaRPr lang="en-US" sz="44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04800"/>
            <a:ext cx="23431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0362" y="1295400"/>
            <a:ext cx="1876425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4334" y="1752600"/>
            <a:ext cx="5486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Cross Section Movie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Navigate through various cross sections in the XSC</a:t>
            </a:r>
          </a:p>
        </p:txBody>
      </p:sp>
    </p:spTree>
    <p:extLst>
      <p:ext uri="{BB962C8B-B14F-4D97-AF65-F5344CB8AC3E}">
        <p14:creationId xmlns:p14="http://schemas.microsoft.com/office/powerpoint/2010/main" val="6513588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398928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RD_SHNAP</a:t>
            </a:r>
            <a:endParaRPr lang="en-US" sz="44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98928"/>
            <a:ext cx="23431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600200"/>
            <a:ext cx="3370283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3400" y="1752600"/>
            <a:ext cx="4876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err="1" smtClean="0"/>
              <a:t>SHeet</a:t>
            </a:r>
            <a:r>
              <a:rPr lang="en-US" sz="3200" dirty="0" smtClean="0"/>
              <a:t> North Arrow Placement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Uses Standard NCDOT Plan Sheet Cells</a:t>
            </a:r>
          </a:p>
        </p:txBody>
      </p:sp>
    </p:spTree>
    <p:extLst>
      <p:ext uri="{BB962C8B-B14F-4D97-AF65-F5344CB8AC3E}">
        <p14:creationId xmlns:p14="http://schemas.microsoft.com/office/powerpoint/2010/main" val="25960637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398928"/>
            <a:ext cx="861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/>
              <a:t>RD_CCList</a:t>
            </a:r>
            <a:endParaRPr lang="en-US" sz="4400" dirty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28600"/>
            <a:ext cx="23431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8533" y="1142969"/>
            <a:ext cx="2495550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838200" y="1905000"/>
            <a:ext cx="4572000" cy="273921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Centerline Coordinate List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____ </a:t>
            </a:r>
            <a:r>
              <a:rPr lang="en-US" dirty="0"/>
              <a:t>(11) PLACE "CENTERLINE COORDINATE LIST" IN NO. 1 SERIES SHEETS</a:t>
            </a:r>
          </a:p>
          <a:p>
            <a:r>
              <a:rPr lang="en-US" dirty="0"/>
              <a:t>AFTER "SURVEY CONTROL SHEETS" (APPLICABLE TO NEW LOCATION</a:t>
            </a:r>
          </a:p>
          <a:p>
            <a:r>
              <a:rPr lang="en-US" dirty="0"/>
              <a:t>PROJECTS).</a:t>
            </a:r>
          </a:p>
        </p:txBody>
      </p:sp>
    </p:spTree>
    <p:extLst>
      <p:ext uri="{BB962C8B-B14F-4D97-AF65-F5344CB8AC3E}">
        <p14:creationId xmlns:p14="http://schemas.microsoft.com/office/powerpoint/2010/main" val="10202017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367550"/>
            <a:ext cx="845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/>
              <a:t>RD_GPKMerge</a:t>
            </a:r>
            <a:endParaRPr lang="en-US" sz="4400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67550"/>
            <a:ext cx="23431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691" y="1919289"/>
            <a:ext cx="3238484" cy="265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67267" y="1524000"/>
            <a:ext cx="48768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Copy GPK data from one GPK (source) to another (target)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Use the Job (GPK) </a:t>
            </a:r>
            <a:r>
              <a:rPr lang="en-US" sz="3200" dirty="0" err="1" smtClean="0"/>
              <a:t>Dir</a:t>
            </a:r>
            <a:r>
              <a:rPr lang="en-US" sz="3200" dirty="0" smtClean="0"/>
              <a:t> (COGO Preferences) – both must be there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Ideal for Hydro Ditch Grades and L&amp;S ALN</a:t>
            </a:r>
          </a:p>
        </p:txBody>
      </p:sp>
    </p:spTree>
    <p:extLst>
      <p:ext uri="{BB962C8B-B14F-4D97-AF65-F5344CB8AC3E}">
        <p14:creationId xmlns:p14="http://schemas.microsoft.com/office/powerpoint/2010/main" val="20777573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367550"/>
            <a:ext cx="845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/>
              <a:t>RD_CopyLvName</a:t>
            </a:r>
            <a:endParaRPr lang="en-US" sz="4400" dirty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67550"/>
            <a:ext cx="23431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7266" y="1524000"/>
            <a:ext cx="728133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Copy level name to system clipboard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Paste into any text editor</a:t>
            </a:r>
            <a:endParaRPr lang="en-US" sz="3200" dirty="0"/>
          </a:p>
          <a:p>
            <a:endParaRPr lang="en-US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Ideal for Criteria input files – long level names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If cell, then the cell name is stored instead</a:t>
            </a: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846989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367550"/>
            <a:ext cx="845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/>
              <a:t>XS_Setup</a:t>
            </a:r>
            <a:endParaRPr lang="en-US" sz="4400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42150"/>
            <a:ext cx="23431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7266" y="1524000"/>
            <a:ext cx="728133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Setup before cutting cross sections – Corridor Modeling proposed DTM’s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Active level = Scratch_Level_0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Text Size = 0.02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049753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Roadway Tools Organization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Tool Frame – Tool Family – Tool Box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800" dirty="0" smtClean="0"/>
              <a:t>Example:</a:t>
            </a:r>
          </a:p>
          <a:p>
            <a:pPr marL="0" indent="0">
              <a:buNone/>
            </a:pPr>
            <a:r>
              <a:rPr lang="en-US" sz="2800" i="1" dirty="0" smtClean="0"/>
              <a:t>RD_DSN – </a:t>
            </a:r>
            <a:r>
              <a:rPr lang="en-US" sz="2800" i="1" dirty="0" err="1" smtClean="0"/>
              <a:t>RD_MDLapps</a:t>
            </a:r>
            <a:r>
              <a:rPr lang="en-US" sz="2800" i="1" dirty="0" smtClean="0"/>
              <a:t> – </a:t>
            </a:r>
            <a:r>
              <a:rPr lang="en-US" sz="2800" i="1" dirty="0" err="1" smtClean="0"/>
              <a:t>RD_Grid</a:t>
            </a:r>
            <a:endParaRPr lang="en-US" sz="2800" i="1" dirty="0"/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743200"/>
            <a:ext cx="2647950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0511883"/>
      </p:ext>
    </p:extLst>
  </p:cSld>
  <p:clrMapOvr>
    <a:masterClrMapping/>
  </p:clrMapOvr>
  <p:transition spd="slow">
    <p:wipe dir="d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367550"/>
            <a:ext cx="845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/>
              <a:t>XS_Labeler</a:t>
            </a:r>
            <a:endParaRPr lang="en-US" sz="4400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04800"/>
            <a:ext cx="23431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60400" y="1905000"/>
            <a:ext cx="72813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Quick access to the </a:t>
            </a:r>
            <a:r>
              <a:rPr lang="en-US" sz="3200" dirty="0" err="1" smtClean="0"/>
              <a:t>XSLabeler</a:t>
            </a:r>
            <a:r>
              <a:rPr lang="en-US" sz="3200" dirty="0" smtClean="0"/>
              <a:t> without launching Corridor Modeling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054642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9" y="31376"/>
            <a:ext cx="9049871" cy="1362075"/>
          </a:xfrm>
        </p:spPr>
        <p:txBody>
          <a:bodyPr/>
          <a:lstStyle/>
          <a:p>
            <a:r>
              <a:rPr lang="en-US" dirty="0" smtClean="0"/>
              <a:t>RD_EXIT</a:t>
            </a:r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143000"/>
            <a:ext cx="23431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9600" y="3276600"/>
            <a:ext cx="7281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Compress File </a:t>
            </a:r>
            <a:r>
              <a:rPr lang="en-US" sz="3200" dirty="0" smtClean="0">
                <a:sym typeface="Wingdings" panose="05000000000000000000" pitchFamily="2" charset="2"/>
              </a:rPr>
              <a:t> Exit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16295571"/>
      </p:ext>
    </p:extLst>
  </p:cSld>
  <p:clrMapOvr>
    <a:masterClrMapping/>
  </p:clrMapOvr>
  <p:transition spd="slow">
    <p:wipe dir="d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9" y="31376"/>
            <a:ext cx="9049871" cy="1362075"/>
          </a:xfrm>
        </p:spPr>
        <p:txBody>
          <a:bodyPr/>
          <a:lstStyle/>
          <a:p>
            <a:r>
              <a:rPr lang="en-US" dirty="0" err="1" smtClean="0"/>
              <a:t>RD_iPlot</a:t>
            </a:r>
            <a:endParaRPr 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143000"/>
            <a:ext cx="23431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94266" y="2971800"/>
            <a:ext cx="7281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Launches </a:t>
            </a:r>
            <a:r>
              <a:rPr lang="en-US" sz="3200" dirty="0" err="1" smtClean="0"/>
              <a:t>iPlot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16031503"/>
      </p:ext>
    </p:extLst>
  </p:cSld>
  <p:clrMapOvr>
    <a:masterClrMapping/>
  </p:clrMapOvr>
  <p:transition spd="slow">
    <p:wipe dir="d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9" y="31376"/>
            <a:ext cx="9049871" cy="1362075"/>
          </a:xfrm>
        </p:spPr>
        <p:txBody>
          <a:bodyPr/>
          <a:lstStyle/>
          <a:p>
            <a:r>
              <a:rPr lang="en-US" dirty="0" err="1" smtClean="0"/>
              <a:t>RD_Reference</a:t>
            </a:r>
            <a:r>
              <a:rPr lang="en-US" dirty="0" smtClean="0"/>
              <a:t> View Controls</a:t>
            </a:r>
            <a:endParaRPr lang="en-US" dirty="0"/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067" y="1412768"/>
            <a:ext cx="4080933" cy="4562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600" y="3276600"/>
            <a:ext cx="7281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Legacy tools for reference files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15252958"/>
      </p:ext>
    </p:extLst>
  </p:cSld>
  <p:clrMapOvr>
    <a:masterClrMapping/>
  </p:clrMapOvr>
  <p:transition spd="slow">
    <p:wipe dir="d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367550"/>
            <a:ext cx="845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/>
              <a:t>RD_AutoXD</a:t>
            </a:r>
            <a:endParaRPr lang="en-US" sz="4400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59083"/>
            <a:ext cx="23431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67266" y="1524000"/>
            <a:ext cx="789093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Go to reference file at the same view locations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Old “</a:t>
            </a:r>
            <a:r>
              <a:rPr lang="en-US" sz="3200" dirty="0" err="1" smtClean="0"/>
              <a:t>xd</a:t>
            </a:r>
            <a:r>
              <a:rPr lang="en-US" sz="3200" dirty="0" smtClean="0"/>
              <a:t>=“ command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err="1" smtClean="0"/>
              <a:t>RD_AutoXD</a:t>
            </a:r>
            <a:r>
              <a:rPr lang="en-US" sz="3200" dirty="0" smtClean="0"/>
              <a:t> </a:t>
            </a:r>
            <a:r>
              <a:rPr lang="en-US" sz="3200" dirty="0" smtClean="0">
                <a:sym typeface="Wingdings" panose="05000000000000000000" pitchFamily="2" charset="2"/>
              </a:rPr>
              <a:t> Home = back to original file</a:t>
            </a:r>
            <a:endParaRPr lang="en-US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Same as reference file “exchange”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954229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9" y="31376"/>
            <a:ext cx="9049871" cy="1362075"/>
          </a:xfrm>
        </p:spPr>
        <p:txBody>
          <a:bodyPr/>
          <a:lstStyle/>
          <a:p>
            <a:r>
              <a:rPr lang="en-US" dirty="0" err="1" smtClean="0"/>
              <a:t>RD_User</a:t>
            </a:r>
            <a:r>
              <a:rPr lang="en-US" dirty="0" smtClean="0"/>
              <a:t> Rotate</a:t>
            </a:r>
            <a:endParaRPr lang="en-US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447800"/>
            <a:ext cx="436245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3124200"/>
            <a:ext cx="394546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Various rotate tools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Ideal for plan sheet productions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31567522"/>
      </p:ext>
    </p:extLst>
  </p:cSld>
  <p:clrMapOvr>
    <a:masterClrMapping/>
  </p:clrMapOvr>
  <p:transition spd="slow">
    <p:wipe dir="d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367550"/>
            <a:ext cx="845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Set Active Angle 2 Points</a:t>
            </a:r>
            <a:endParaRPr lang="en-US" sz="4400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72358"/>
            <a:ext cx="23431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8200" y="1752600"/>
            <a:ext cx="6553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Set active angle by two data points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Usually followed by “rotate text to active angle” command – next tool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650416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367550"/>
            <a:ext cx="845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Rotate Text to Active Angle</a:t>
            </a:r>
            <a:endParaRPr lang="en-US" sz="4400" dirty="0"/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066800"/>
            <a:ext cx="2468563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8200" y="1752600"/>
            <a:ext cx="6553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Rotate Text to Active Angle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Independent of view rotation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241234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367550"/>
            <a:ext cx="845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Rotate View by 3 pts</a:t>
            </a:r>
            <a:endParaRPr lang="en-US" sz="4400" dirty="0"/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89291"/>
            <a:ext cx="23431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8200" y="1752600"/>
            <a:ext cx="6553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Rotate View by 3 Points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1</a:t>
            </a:r>
            <a:r>
              <a:rPr lang="en-US" sz="3200" baseline="30000" dirty="0" smtClean="0"/>
              <a:t>st</a:t>
            </a:r>
            <a:r>
              <a:rPr lang="en-US" sz="3200" dirty="0" smtClean="0"/>
              <a:t> Point – Center Point of X-Axis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2</a:t>
            </a:r>
            <a:r>
              <a:rPr lang="en-US" sz="3200" baseline="30000" dirty="0" smtClean="0"/>
              <a:t>nd</a:t>
            </a:r>
            <a:r>
              <a:rPr lang="en-US" sz="3200" dirty="0" smtClean="0"/>
              <a:t> Point – Point on X-Axis (horizontal to after rotation)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3</a:t>
            </a:r>
            <a:r>
              <a:rPr lang="en-US" sz="3200" baseline="30000" dirty="0" smtClean="0"/>
              <a:t>rd</a:t>
            </a:r>
            <a:r>
              <a:rPr lang="en-US" sz="3200" dirty="0" smtClean="0"/>
              <a:t> point – the view to rotate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Use Previous View (Undo) or Next View (Redo)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804929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367550"/>
            <a:ext cx="845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Rotate View by Element</a:t>
            </a:r>
            <a:endParaRPr lang="en-US" sz="4400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609600"/>
            <a:ext cx="23431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8200" y="1752600"/>
            <a:ext cx="655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Rotate View (Aligned with Element)</a:t>
            </a:r>
          </a:p>
        </p:txBody>
      </p:sp>
    </p:spTree>
    <p:extLst>
      <p:ext uri="{BB962C8B-B14F-4D97-AF65-F5344CB8AC3E}">
        <p14:creationId xmlns:p14="http://schemas.microsoft.com/office/powerpoint/2010/main" val="38812047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RD_DSN Tool Frame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85800" y="1732208"/>
            <a:ext cx="8077200" cy="4297363"/>
          </a:xfrm>
        </p:spPr>
        <p:txBody>
          <a:bodyPr>
            <a:normAutofit/>
          </a:bodyPr>
          <a:lstStyle/>
          <a:p>
            <a:r>
              <a:rPr lang="en-US" dirty="0" smtClean="0"/>
              <a:t>Main Roadway Design Tools</a:t>
            </a:r>
          </a:p>
          <a:p>
            <a:r>
              <a:rPr lang="en-US" dirty="0" smtClean="0"/>
              <a:t>Roadway VBA’s</a:t>
            </a:r>
            <a:endParaRPr lang="en-US" dirty="0"/>
          </a:p>
          <a:p>
            <a:r>
              <a:rPr lang="en-US" dirty="0" smtClean="0"/>
              <a:t>Roadway MDL’s</a:t>
            </a:r>
          </a:p>
          <a:p>
            <a:r>
              <a:rPr lang="en-US" dirty="0" err="1" smtClean="0"/>
              <a:t>AutoTurn</a:t>
            </a:r>
            <a:r>
              <a:rPr lang="en-US" dirty="0" smtClean="0"/>
              <a:t> (8.1), </a:t>
            </a:r>
            <a:r>
              <a:rPr lang="en-US" dirty="0" err="1" smtClean="0"/>
              <a:t>NCRemap</a:t>
            </a:r>
            <a:endParaRPr lang="en-US" dirty="0" smtClean="0"/>
          </a:p>
          <a:p>
            <a:r>
              <a:rPr lang="en-US" dirty="0" smtClean="0"/>
              <a:t>Roadway Reference Tools</a:t>
            </a:r>
          </a:p>
          <a:p>
            <a:r>
              <a:rPr lang="en-US" dirty="0" smtClean="0"/>
              <a:t>Roadway Rotate Tools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209800"/>
            <a:ext cx="126331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367550"/>
            <a:ext cx="845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Rotate View - Top</a:t>
            </a:r>
            <a:endParaRPr lang="en-US" sz="4400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80824"/>
            <a:ext cx="23431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8200" y="1752600"/>
            <a:ext cx="7086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Rotate view to true north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Required for cross </a:t>
            </a:r>
            <a:r>
              <a:rPr lang="en-US" sz="3200" dirty="0"/>
              <a:t>s</a:t>
            </a:r>
            <a:r>
              <a:rPr lang="en-US" sz="3200" dirty="0" smtClean="0"/>
              <a:t>ections and profiles</a:t>
            </a:r>
          </a:p>
        </p:txBody>
      </p:sp>
    </p:spTree>
    <p:extLst>
      <p:ext uri="{BB962C8B-B14F-4D97-AF65-F5344CB8AC3E}">
        <p14:creationId xmlns:p14="http://schemas.microsoft.com/office/powerpoint/2010/main" val="4722327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1000" y="0"/>
            <a:ext cx="7765662" cy="16476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762000" y="269632"/>
            <a:ext cx="80772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SuppAtta</a:t>
            </a:r>
            <a:r>
              <a:rPr lang="en-US" dirty="0" smtClean="0"/>
              <a:t> Tool Frame</a:t>
            </a:r>
            <a:endParaRPr lang="en-US" dirty="0"/>
          </a:p>
        </p:txBody>
      </p:sp>
      <p:sp>
        <p:nvSpPr>
          <p:cNvPr id="5" name="Content Placeholder 4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762000" y="1828800"/>
            <a:ext cx="4876800" cy="42973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/>
              <a:t>Roadway Design </a:t>
            </a:r>
            <a:r>
              <a:rPr lang="en-US" sz="3200" b="1" dirty="0" smtClean="0">
                <a:solidFill>
                  <a:srgbClr val="002060"/>
                </a:solidFill>
              </a:rPr>
              <a:t>Supp</a:t>
            </a:r>
            <a:r>
              <a:rPr lang="en-US" sz="3200" dirty="0" smtClean="0">
                <a:solidFill>
                  <a:srgbClr val="002060"/>
                </a:solidFill>
              </a:rPr>
              <a:t>lemental</a:t>
            </a:r>
            <a:r>
              <a:rPr lang="en-US" sz="3200" b="1" dirty="0" smtClean="0">
                <a:solidFill>
                  <a:srgbClr val="002060"/>
                </a:solidFill>
              </a:rPr>
              <a:t> Atta</a:t>
            </a:r>
            <a:r>
              <a:rPr lang="en-US" sz="3200" dirty="0" smtClean="0">
                <a:solidFill>
                  <a:srgbClr val="002060"/>
                </a:solidFill>
              </a:rPr>
              <a:t>chment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dirty="0" smtClean="0"/>
              <a:t>Tools</a:t>
            </a:r>
          </a:p>
          <a:p>
            <a:pPr marL="0" indent="0">
              <a:buNone/>
            </a:pPr>
            <a:endParaRPr lang="en-US" sz="3200" dirty="0" smtClean="0"/>
          </a:p>
          <a:p>
            <a:r>
              <a:rPr lang="en-US" sz="3200" dirty="0" smtClean="0"/>
              <a:t>Various Utilities (neat!)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876800"/>
            <a:ext cx="4724400" cy="1063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24119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367550"/>
            <a:ext cx="845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COGO Preferences (Shortcut)</a:t>
            </a:r>
            <a:endParaRPr lang="en-US" sz="4400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136991"/>
            <a:ext cx="28765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850" y="2895600"/>
            <a:ext cx="3390900" cy="2023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4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762000" y="1828800"/>
            <a:ext cx="4876800" cy="42973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 smtClean="0"/>
              <a:t>Shortcut to Geopak User Preferences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3780114608"/>
      </p:ext>
    </p:extLst>
  </p:cSld>
  <p:clrMapOvr>
    <a:masterClrMapping/>
  </p:clrMapOvr>
  <p:transition spd="slow">
    <p:wipe dir="d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367550"/>
            <a:ext cx="845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Reference Files Display</a:t>
            </a:r>
            <a:endParaRPr lang="en-US" sz="4400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842" y="360703"/>
            <a:ext cx="294322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4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762000" y="1828800"/>
            <a:ext cx="4876800" cy="42973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 smtClean="0"/>
              <a:t>Display/</a:t>
            </a:r>
            <a:r>
              <a:rPr lang="en-US" sz="3200" dirty="0" err="1" smtClean="0"/>
              <a:t>Undisplay</a:t>
            </a:r>
            <a:r>
              <a:rPr lang="en-US" sz="3200" dirty="0" smtClean="0"/>
              <a:t> ALL referenced files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338465745"/>
      </p:ext>
    </p:extLst>
  </p:cSld>
  <p:clrMapOvr>
    <a:masterClrMapping/>
  </p:clrMapOvr>
  <p:transition spd="slow">
    <p:wipe dir="d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367550"/>
            <a:ext cx="845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Graphic Group (Toggle)</a:t>
            </a:r>
            <a:endParaRPr lang="en-US" sz="4400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89291"/>
            <a:ext cx="28765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677605"/>
      </p:ext>
    </p:extLst>
  </p:cSld>
  <p:clrMapOvr>
    <a:masterClrMapping/>
  </p:clrMapOvr>
  <p:transition spd="slow">
    <p:wipe dir="d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367550"/>
            <a:ext cx="845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Display Fill Shapes (Toggle)</a:t>
            </a:r>
            <a:endParaRPr lang="en-US" sz="4400" dirty="0"/>
          </a:p>
        </p:txBody>
      </p:sp>
      <p:pic>
        <p:nvPicPr>
          <p:cNvPr id="38916" name="Picture 4" descr="C:\Users\SOTHAM~1\AppData\Local\Temp\2\SNAGHTML229319b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371600"/>
            <a:ext cx="28765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4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762000" y="1828800"/>
            <a:ext cx="4876800" cy="42973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/>
              <a:t>Display Fill/Hole Shapes</a:t>
            </a:r>
          </a:p>
          <a:p>
            <a:endParaRPr lang="en-US" sz="3200" dirty="0"/>
          </a:p>
          <a:p>
            <a:r>
              <a:rPr lang="en-US" sz="3200" dirty="0" smtClean="0"/>
              <a:t>Ideal for hearing map preparation</a:t>
            </a:r>
          </a:p>
          <a:p>
            <a:endParaRPr lang="en-US" sz="3200" dirty="0"/>
          </a:p>
          <a:p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49791878"/>
      </p:ext>
    </p:extLst>
  </p:cSld>
  <p:clrMapOvr>
    <a:masterClrMapping/>
  </p:clrMapOvr>
  <p:transition spd="slow">
    <p:wipe dir="d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367550"/>
            <a:ext cx="845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Angle Lock (Toggle)</a:t>
            </a:r>
            <a:endParaRPr lang="en-US" sz="4400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275" y="497758"/>
            <a:ext cx="28765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4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762000" y="1828800"/>
            <a:ext cx="5791200" cy="42973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/>
              <a:t>Lock angle horizontal (0 degree) and vertical (90 degree)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1221810721"/>
      </p:ext>
    </p:extLst>
  </p:cSld>
  <p:clrMapOvr>
    <a:masterClrMapping/>
  </p:clrMapOvr>
  <p:transition spd="slow">
    <p:wipe dir="d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367550"/>
            <a:ext cx="845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Display Weight (Toggle)</a:t>
            </a:r>
            <a:endParaRPr lang="en-US" sz="4400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275" y="1170858"/>
            <a:ext cx="28765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4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762000" y="1828800"/>
            <a:ext cx="4876800" cy="42973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/>
              <a:t>Display elements in weight zero</a:t>
            </a:r>
          </a:p>
          <a:p>
            <a:endParaRPr lang="en-US" sz="3200" dirty="0"/>
          </a:p>
          <a:p>
            <a:r>
              <a:rPr lang="en-US" sz="3200" dirty="0" smtClean="0"/>
              <a:t>Reduce screen clutter</a:t>
            </a:r>
          </a:p>
          <a:p>
            <a:endParaRPr lang="en-US" sz="3200" dirty="0"/>
          </a:p>
          <a:p>
            <a:r>
              <a:rPr lang="en-US" sz="3200" dirty="0" smtClean="0"/>
              <a:t>Does not affect plotting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229786157"/>
      </p:ext>
    </p:extLst>
  </p:cSld>
  <p:clrMapOvr>
    <a:masterClrMapping/>
  </p:clrMapOvr>
  <p:transition spd="slow">
    <p:wipe dir="d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367550"/>
            <a:ext cx="845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Microstation Flags</a:t>
            </a:r>
            <a:endParaRPr lang="en-US" sz="4400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066800"/>
            <a:ext cx="328612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4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762000" y="1828800"/>
            <a:ext cx="4876800" cy="42973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/>
              <a:t>Place bitmap image (.bmp) in DGN file</a:t>
            </a:r>
          </a:p>
          <a:p>
            <a:endParaRPr lang="en-US" sz="3200" dirty="0"/>
          </a:p>
          <a:p>
            <a:r>
              <a:rPr lang="en-US" sz="3200" dirty="0" smtClean="0"/>
              <a:t>Class = Construction</a:t>
            </a:r>
          </a:p>
          <a:p>
            <a:endParaRPr lang="en-US" sz="3200" dirty="0"/>
          </a:p>
          <a:p>
            <a:r>
              <a:rPr lang="en-US" sz="3200" dirty="0" smtClean="0"/>
              <a:t>Ideal for notes, such as VC calculations</a:t>
            </a:r>
            <a:endParaRPr lang="en-US" sz="3200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352800"/>
            <a:ext cx="233362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653418"/>
      </p:ext>
    </p:extLst>
  </p:cSld>
  <p:clrMapOvr>
    <a:masterClrMapping/>
  </p:clrMapOvr>
  <p:transition spd="slow">
    <p:wipe dir="d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367550"/>
            <a:ext cx="845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Set Active Angle</a:t>
            </a:r>
            <a:endParaRPr lang="en-US" sz="4400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275" y="304800"/>
            <a:ext cx="28765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136991"/>
            <a:ext cx="12763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4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762000" y="1828800"/>
            <a:ext cx="5791200" cy="4297363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/>
              <a:t>Set active angle (degree):</a:t>
            </a:r>
          </a:p>
          <a:p>
            <a:pPr lvl="1"/>
            <a:r>
              <a:rPr lang="en-US" dirty="0" smtClean="0"/>
              <a:t>0</a:t>
            </a:r>
          </a:p>
          <a:p>
            <a:pPr lvl="1"/>
            <a:r>
              <a:rPr lang="en-US" dirty="0" smtClean="0"/>
              <a:t>90</a:t>
            </a:r>
          </a:p>
          <a:p>
            <a:pPr lvl="1"/>
            <a:r>
              <a:rPr lang="en-US" dirty="0" smtClean="0"/>
              <a:t>180</a:t>
            </a:r>
          </a:p>
          <a:p>
            <a:pPr lvl="1"/>
            <a:r>
              <a:rPr lang="en-US" dirty="0" smtClean="0"/>
              <a:t>270</a:t>
            </a:r>
            <a:endParaRPr lang="en-US" dirty="0" smtClean="0"/>
          </a:p>
          <a:p>
            <a:endParaRPr lang="en-US" sz="3200" dirty="0"/>
          </a:p>
          <a:p>
            <a:r>
              <a:rPr lang="en-US" sz="3200" dirty="0" smtClean="0"/>
              <a:t>May expand to 45 degree increments</a:t>
            </a:r>
          </a:p>
          <a:p>
            <a:endParaRPr lang="en-US" sz="3200" dirty="0"/>
          </a:p>
          <a:p>
            <a:r>
              <a:rPr lang="en-US" sz="3200" dirty="0" smtClean="0"/>
              <a:t>Ideal with </a:t>
            </a:r>
            <a:r>
              <a:rPr lang="en-US" sz="3200" dirty="0" err="1" smtClean="0"/>
              <a:t>User_Rotate</a:t>
            </a:r>
            <a:r>
              <a:rPr lang="en-US" sz="3200" dirty="0" smtClean="0"/>
              <a:t> tools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226781385"/>
      </p:ext>
    </p:extLst>
  </p:cSld>
  <p:clrMapOvr>
    <a:masterClrMapping/>
  </p:clrMapOvr>
  <p:transition spd="slow"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1000" y="0"/>
            <a:ext cx="7765662" cy="16476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762000" y="269632"/>
            <a:ext cx="80772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SuppAtta</a:t>
            </a:r>
            <a:r>
              <a:rPr lang="en-US" dirty="0" smtClean="0"/>
              <a:t> Tool Frame</a:t>
            </a:r>
            <a:endParaRPr lang="en-US" dirty="0"/>
          </a:p>
        </p:txBody>
      </p:sp>
      <p:sp>
        <p:nvSpPr>
          <p:cNvPr id="5" name="Content Placeholder 4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762000" y="1828800"/>
            <a:ext cx="4876800" cy="42973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/>
              <a:t>Roadway Design </a:t>
            </a:r>
            <a:r>
              <a:rPr lang="en-US" sz="3200" b="1" dirty="0" smtClean="0">
                <a:solidFill>
                  <a:srgbClr val="002060"/>
                </a:solidFill>
              </a:rPr>
              <a:t>Supp</a:t>
            </a:r>
            <a:r>
              <a:rPr lang="en-US" sz="3200" dirty="0" smtClean="0">
                <a:solidFill>
                  <a:srgbClr val="002060"/>
                </a:solidFill>
              </a:rPr>
              <a:t>lemental</a:t>
            </a:r>
            <a:r>
              <a:rPr lang="en-US" sz="3200" b="1" dirty="0" smtClean="0">
                <a:solidFill>
                  <a:srgbClr val="002060"/>
                </a:solidFill>
              </a:rPr>
              <a:t> Atta</a:t>
            </a:r>
            <a:r>
              <a:rPr lang="en-US" sz="3200" dirty="0" smtClean="0">
                <a:solidFill>
                  <a:srgbClr val="002060"/>
                </a:solidFill>
              </a:rPr>
              <a:t>chment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dirty="0" smtClean="0"/>
              <a:t>Tools</a:t>
            </a:r>
          </a:p>
          <a:p>
            <a:pPr marL="0" indent="0">
              <a:buNone/>
            </a:pPr>
            <a:endParaRPr lang="en-US" sz="3200" dirty="0" smtClean="0"/>
          </a:p>
          <a:p>
            <a:r>
              <a:rPr lang="en-US" sz="3200" dirty="0" smtClean="0"/>
              <a:t>Various Utilities (neat!)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876800"/>
            <a:ext cx="4724400" cy="1063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367550"/>
            <a:ext cx="845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DL=0,0</a:t>
            </a:r>
            <a:endParaRPr lang="en-US" sz="4400" dirty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675" y="304800"/>
            <a:ext cx="28765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4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762000" y="1828800"/>
            <a:ext cx="5791200" cy="42973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/>
              <a:t>Use primary with the copy command to copy an element from a reference file to the active file at the same exact location.</a:t>
            </a:r>
          </a:p>
          <a:p>
            <a:endParaRPr lang="en-US" sz="3200" dirty="0"/>
          </a:p>
          <a:p>
            <a:r>
              <a:rPr lang="en-US" sz="3200" dirty="0" smtClean="0"/>
              <a:t>Ideal for hearing maps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3892438455"/>
      </p:ext>
    </p:extLst>
  </p:cSld>
  <p:clrMapOvr>
    <a:masterClrMapping/>
  </p:clrMapOvr>
  <p:transition spd="slow">
    <p:wipe dir="d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129" y="685800"/>
            <a:ext cx="9049871" cy="1362075"/>
          </a:xfrm>
        </p:spPr>
        <p:txBody>
          <a:bodyPr/>
          <a:lstStyle/>
          <a:p>
            <a:pPr algn="ctr"/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748369"/>
      </p:ext>
    </p:extLst>
  </p:cSld>
  <p:clrMapOvr>
    <a:masterClrMapping/>
  </p:clrMapOvr>
  <p:transition spd="slow"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53000" y="0"/>
            <a:ext cx="7765662" cy="164761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1000" y="304800"/>
            <a:ext cx="5486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/>
              <a:t>AutoTurn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744311" y="1819781"/>
            <a:ext cx="574357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err="1" smtClean="0"/>
              <a:t>Transoft</a:t>
            </a:r>
            <a:r>
              <a:rPr lang="en-US" sz="3200" dirty="0" smtClean="0"/>
              <a:t> Solution </a:t>
            </a:r>
            <a:r>
              <a:rPr lang="en-US" sz="3200" dirty="0" err="1" smtClean="0"/>
              <a:t>AutoTurn</a:t>
            </a:r>
            <a:r>
              <a:rPr lang="en-US" sz="3200" dirty="0" smtClean="0"/>
              <a:t> MDL App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Workspace Configuration - RoadwayCFG.dat</a:t>
            </a:r>
            <a:endParaRPr lang="en-US" sz="32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462" y="1295400"/>
            <a:ext cx="24669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922678"/>
            <a:ext cx="6580187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9962" y="5029200"/>
            <a:ext cx="5324475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63332" y="-6858000"/>
            <a:ext cx="7765662" cy="164761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-316180" y="3775286"/>
            <a:ext cx="2895600" cy="33904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304800"/>
            <a:ext cx="5486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/>
              <a:t>NCRemap</a:t>
            </a:r>
            <a:endParaRPr lang="en-US" sz="4400" dirty="0"/>
          </a:p>
        </p:txBody>
      </p:sp>
      <p:sp>
        <p:nvSpPr>
          <p:cNvPr id="8" name="TextBox 7"/>
          <p:cNvSpPr txBox="1"/>
          <p:nvPr/>
        </p:nvSpPr>
        <p:spPr>
          <a:xfrm>
            <a:off x="744311" y="1819781"/>
            <a:ext cx="436109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Created for V7 (J) to V8 Migration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Workspace CSV’s to remap levels </a:t>
            </a:r>
            <a:endParaRPr lang="en-US" sz="32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075" y="1148709"/>
            <a:ext cx="23431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362200"/>
            <a:ext cx="324802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9" y="31376"/>
            <a:ext cx="9049871" cy="1362075"/>
          </a:xfrm>
        </p:spPr>
        <p:txBody>
          <a:bodyPr/>
          <a:lstStyle/>
          <a:p>
            <a:r>
              <a:rPr lang="en-US" dirty="0" err="1" smtClean="0"/>
              <a:t>RD_MDLapps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447800"/>
            <a:ext cx="3162300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3400" y="2967037"/>
            <a:ext cx="436109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Grouped MDL Applications (MA)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Workspace </a:t>
            </a:r>
            <a:r>
              <a:rPr lang="en-US" sz="3200" dirty="0" err="1" smtClean="0"/>
              <a:t>MDLApps</a:t>
            </a:r>
            <a:r>
              <a:rPr lang="en-US" sz="3200" dirty="0" smtClean="0"/>
              <a:t> Folder</a:t>
            </a: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MA’s &amp; Some DLL’s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61966003"/>
      </p:ext>
    </p:extLst>
  </p:cSld>
  <p:clrMapOvr>
    <a:masterClrMapping/>
  </p:clrMapOvr>
  <p:transition spd="slow"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108261" y="-3142205"/>
            <a:ext cx="2895600" cy="68610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304800"/>
            <a:ext cx="800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/>
              <a:t>RD_Grid</a:t>
            </a:r>
            <a:endParaRPr lang="en-US" sz="4400" dirty="0"/>
          </a:p>
        </p:txBody>
      </p:sp>
      <p:pic>
        <p:nvPicPr>
          <p:cNvPr id="1026" name="Picture 2" descr="C:\Users\SOTHAM~1\AppData\Local\Temp\1\SNAGHTML7b875a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114582"/>
            <a:ext cx="23431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30864" y="1189825"/>
            <a:ext cx="582233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Long Profile </a:t>
            </a:r>
            <a:r>
              <a:rPr lang="en-US" sz="3200" dirty="0" smtClean="0"/>
              <a:t>Sheet</a:t>
            </a:r>
          </a:p>
          <a:p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Use NCDOT Project </a:t>
            </a:r>
            <a:r>
              <a:rPr lang="en-US" sz="3200" dirty="0" smtClean="0"/>
              <a:t>Scale</a:t>
            </a:r>
          </a:p>
          <a:p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Three Modes: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Data Points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Fence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Rectangular Element/Shape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Top-View </a:t>
            </a:r>
            <a:r>
              <a:rPr lang="en-US" sz="3200" dirty="0" smtClean="0"/>
              <a:t>Required</a:t>
            </a:r>
            <a:endParaRPr lang="en-US" sz="32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905000"/>
            <a:ext cx="240982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048000"/>
            <a:ext cx="1685925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heme/theme1.xml><?xml version="1.0" encoding="utf-8"?>
<a:theme xmlns:a="http://schemas.openxmlformats.org/drawingml/2006/main" name="Trai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haredContentType xmlns="Microsoft.SharePoint.Taxonomy.ContentTypeSync" SourceId="7ef604a7-ebc4-47af-96e9-7f1ad444f50a" ContentTypeId="0x0101" PreviousValue="false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A7AF87875A5104B832399B5B7DC3388" ma:contentTypeVersion="17" ma:contentTypeDescription="Create a new document." ma:contentTypeScope="" ma:versionID="ab56d00f345e906a4ec6918a77db799f">
  <xsd:schema xmlns:xsd="http://www.w3.org/2001/XMLSchema" xmlns:xs="http://www.w3.org/2001/XMLSchema" xmlns:p="http://schemas.microsoft.com/office/2006/metadata/properties" xmlns:ns1="http://schemas.microsoft.com/sharepoint/v3" xmlns:ns2="6b132437-1b39-41f2-912f-8071e1a1e908" xmlns:ns3="16f00c2e-ac5c-418b-9f13-a0771dbd417d" xmlns:ns4="http://schemas.microsoft.com/sharepoint/v4" targetNamespace="http://schemas.microsoft.com/office/2006/metadata/properties" ma:root="true" ma:fieldsID="a52eabf2c975f6b163133f57957d634c" ns1:_="" ns2:_="" ns3:_="" ns4:_="">
    <xsd:import namespace="http://schemas.microsoft.com/sharepoint/v3"/>
    <xsd:import namespace="6b132437-1b39-41f2-912f-8071e1a1e908"/>
    <xsd:import namespace="16f00c2e-ac5c-418b-9f13-a0771dbd417d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Resource_x0020_Type"/>
                <xsd:element ref="ns2:Category"/>
                <xsd:element ref="ns3:_dlc_DocId" minOccurs="0"/>
                <xsd:element ref="ns3:_dlc_DocIdUrl" minOccurs="0"/>
                <xsd:element ref="ns3:_dlc_DocIdPersistId" minOccurs="0"/>
                <xsd:element ref="ns1:URL" minOccurs="0"/>
                <xsd:element ref="ns3:File_x0020_Category" minOccurs="0"/>
                <xsd:element ref="ns3:SharedWithUsers" minOccurs="0"/>
                <xsd:element ref="ns4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URL" ma:index="13" nillable="true" ma:displayName="URL" ma:internalName="UR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132437-1b39-41f2-912f-8071e1a1e908" elementFormDefault="qualified">
    <xsd:import namespace="http://schemas.microsoft.com/office/2006/documentManagement/types"/>
    <xsd:import namespace="http://schemas.microsoft.com/office/infopath/2007/PartnerControls"/>
    <xsd:element name="Resource_x0020_Type" ma:index="8" ma:displayName="Resource Type" ma:format="RadioButtons" ma:internalName="Resource_x0020_Type">
      <xsd:simpleType>
        <xsd:restriction base="dms:Choice">
          <xsd:enumeration value="Application"/>
          <xsd:enumeration value="Criteria"/>
          <xsd:enumeration value="Excel Spreadsheets"/>
          <xsd:enumeration value="Files"/>
          <xsd:enumeration value="General"/>
          <xsd:enumeration value="Guidelines"/>
          <xsd:enumeration value="Training"/>
          <xsd:enumeration value="Videos"/>
          <xsd:enumeration value="Workflow"/>
        </xsd:restriction>
      </xsd:simpleType>
    </xsd:element>
    <xsd:element name="Category" ma:index="9" ma:displayName="Category" ma:format="RadioButtons" ma:internalName="Category">
      <xsd:simpleType>
        <xsd:restriction base="dms:Choice">
          <xsd:enumeration value="Corridor Modeling"/>
          <xsd:enumeration value="Geopak"/>
          <xsd:enumeration value="Hearing Maps"/>
          <xsd:enumeration value="Microstation"/>
          <xsd:enumeration value="Workstation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f00c2e-ac5c-418b-9f13-a0771dbd417d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File_x0020_Category" ma:index="14" nillable="true" ma:displayName="File Category" ma:description="For downloadable files and documents. Used by Content Query Web Part." ma:internalName="File_x0020_Category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Featured"/>
                    <xsd:enumeration value="Manual"/>
                    <xsd:enumeration value="Application"/>
                    <xsd:enumeration value="Spanish"/>
                  </xsd:restriction>
                </xsd:simpleType>
              </xsd:element>
            </xsd:sequence>
          </xsd:extension>
        </xsd:complexContent>
      </xsd:complexType>
    </xsd:element>
    <xsd:element name="SharedWithUsers" ma:index="15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6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source_x0020_Type xmlns="6b132437-1b39-41f2-912f-8071e1a1e908">Training</Resource_x0020_Type>
    <Category xmlns="6b132437-1b39-41f2-912f-8071e1a1e908">Microstation</Category>
    <_dlc_DocId xmlns="16f00c2e-ac5c-418b-9f13-a0771dbd417d">CONNECT-101-145</_dlc_DocId>
    <_dlc_DocIdUrl xmlns="16f00c2e-ac5c-418b-9f13-a0771dbd417d">
      <Url>https://connect.ncdot.gov/projects/Roadway/_layouts/DocIdRedir.aspx?ID=CONNECT-101-145</Url>
      <Description>CONNECT-101-145</Description>
    </_dlc_DocIdUrl>
    <URL xmlns="http://schemas.microsoft.com/sharepoint/v3">
      <Url xsi:nil="true"/>
      <Description xsi:nil="true"/>
    </URL>
    <File_x0020_Category xmlns="16f00c2e-ac5c-418b-9f13-a0771dbd417d">
      <Value>Manual</Value>
    </File_x0020_Category>
    <IconOverlay xmlns="http://schemas.microsoft.com/sharepoint/v4" xsi:nil="true"/>
  </documentManagement>
</p:properties>
</file>

<file path=customXml/item4.xml><?xml version="1.0" encoding="utf-8"?>
<?mso-contentType ?>
<spe:Receivers xmlns:spe="http://schemas.microsoft.com/sharepoint/events"/>
</file>

<file path=customXml/item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B319DC5-18B0-492F-A4ED-EAC08E14712F}"/>
</file>

<file path=customXml/itemProps2.xml><?xml version="1.0" encoding="utf-8"?>
<ds:datastoreItem xmlns:ds="http://schemas.openxmlformats.org/officeDocument/2006/customXml" ds:itemID="{7F3CDAE3-64C0-4846-AF5E-C52A56ABCBF3}"/>
</file>

<file path=customXml/itemProps3.xml><?xml version="1.0" encoding="utf-8"?>
<ds:datastoreItem xmlns:ds="http://schemas.openxmlformats.org/officeDocument/2006/customXml" ds:itemID="{0AB21A8F-D57C-4DFF-850A-1B794A6E53F3}"/>
</file>

<file path=customXml/itemProps4.xml><?xml version="1.0" encoding="utf-8"?>
<ds:datastoreItem xmlns:ds="http://schemas.openxmlformats.org/officeDocument/2006/customXml" ds:itemID="{80384613-3D36-4380-B8BB-15F5DECEFF4A}"/>
</file>

<file path=customXml/itemProps5.xml><?xml version="1.0" encoding="utf-8"?>
<ds:datastoreItem xmlns:ds="http://schemas.openxmlformats.org/officeDocument/2006/customXml" ds:itemID="{9642A3CE-B74A-4ABB-8215-1FF5B0424A14}"/>
</file>

<file path=docProps/app.xml><?xml version="1.0" encoding="utf-8"?>
<Properties xmlns="http://schemas.openxmlformats.org/officeDocument/2006/extended-properties" xmlns:vt="http://schemas.openxmlformats.org/officeDocument/2006/docPropsVTypes">
  <Template>Training</Template>
  <TotalTime>0</TotalTime>
  <Words>1004</Words>
  <Application>Microsoft Office PowerPoint</Application>
  <PresentationFormat>On-screen Show (4:3)</PresentationFormat>
  <Paragraphs>284</Paragraphs>
  <Slides>51</Slides>
  <Notes>35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Training</vt:lpstr>
      <vt:lpstr>NCDOT ROADWAY DESIGN TOOLS</vt:lpstr>
      <vt:lpstr>Which button do I push?</vt:lpstr>
      <vt:lpstr>Roadway Tools Organization</vt:lpstr>
      <vt:lpstr>RD_DSN Tool Frame</vt:lpstr>
      <vt:lpstr>PowerPoint Presentation</vt:lpstr>
      <vt:lpstr>PowerPoint Presentation</vt:lpstr>
      <vt:lpstr>PowerPoint Presentation</vt:lpstr>
      <vt:lpstr>RD_MDLapps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RD_DDB</vt:lpstr>
      <vt:lpstr>PowerPoint Presentation</vt:lpstr>
      <vt:lpstr>PowerPoint Presentation</vt:lpstr>
      <vt:lpstr>PowerPoint Presentation</vt:lpstr>
      <vt:lpstr>PowerPoint Presentation</vt:lpstr>
      <vt:lpstr>RD_VBA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RD_EXIT</vt:lpstr>
      <vt:lpstr>RD_iPlot</vt:lpstr>
      <vt:lpstr>RD_Reference View Controls</vt:lpstr>
      <vt:lpstr>PowerPoint Presentation</vt:lpstr>
      <vt:lpstr>RD_User Rotate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Roadway Tools</dc:title>
  <dc:creator/>
  <cp:lastModifiedBy/>
  <cp:revision>1</cp:revision>
  <dcterms:created xsi:type="dcterms:W3CDTF">2014-11-20T15:44:34Z</dcterms:created>
  <dcterms:modified xsi:type="dcterms:W3CDTF">2014-12-02T20:11:20Z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0x0101002A7AF87875A5104B832399B5B7DC3388</vt:lpwstr>
  </property>
  <property fmtid="{D5CDD505-2E9C-101B-9397-08002B2CF9AE}" pid="3" name="_dlc_DocIdItemGuid">
    <vt:lpwstr>b625e389-7f2f-47a8-8a9d-99ea26f5b0c1</vt:lpwstr>
  </property>
  <property fmtid="{D5CDD505-2E9C-101B-9397-08002B2CF9AE}" pid="4" name="File Category">
    <vt:lpwstr>;#Manual;#</vt:lpwstr>
  </property>
  <property fmtid="{D5CDD505-2E9C-101B-9397-08002B2CF9AE}" pid="5" name="Order">
    <vt:r8>14500</vt:r8>
  </property>
</Properties>
</file>